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291" r:id="rId3"/>
    <p:sldId id="292" r:id="rId4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i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9A"/>
    <a:srgbClr val="82F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87" d="100"/>
          <a:sy n="87" d="100"/>
        </p:scale>
        <p:origin x="-3112" y="-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3ECBAF-6C2E-4ECA-8919-92CE90B6309C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2D8479-293F-4D15-8148-4444C9E41C5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1559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48BF0A-E730-4798-8755-66E1B66E75BC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074995-AF9C-4085-81A5-7E980FE4CA3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360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74995-AF9C-4085-81A5-7E980FE4CA30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40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845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61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162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91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09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926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35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354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37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541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5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1AD13-F006-44A6-A647-332FD395E2F2}" type="datetimeFigureOut">
              <a:rPr lang="he-IL" smtClean="0"/>
              <a:pPr/>
              <a:t>ל'/שבט/תשע"ט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598E-7B5B-497D-A473-2D05BA6F32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34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1562" y="5127402"/>
            <a:ext cx="5406829" cy="1877437"/>
          </a:xfrm>
          <a:prstGeom prst="rect">
            <a:avLst/>
          </a:prstGeom>
          <a:ln>
            <a:solidFill>
              <a:schemeClr val="bg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 rtl="0"/>
            <a:r>
              <a:rPr lang="en-US" sz="1400" b="1" u="sng" dirty="0" smtClean="0"/>
              <a:t>Field studies</a:t>
            </a:r>
          </a:p>
          <a:p>
            <a:pPr algn="just" rtl="0"/>
            <a:r>
              <a:rPr lang="en-US" sz="1400" dirty="0" smtClean="0"/>
              <a:t>Both </a:t>
            </a:r>
            <a:r>
              <a:rPr lang="en-US" sz="1400" dirty="0"/>
              <a:t>the </a:t>
            </a:r>
            <a:r>
              <a:rPr lang="en-US" sz="1400" dirty="0" smtClean="0"/>
              <a:t>host (University of Southampton, Prof. Dan Bader) </a:t>
            </a:r>
            <a:r>
              <a:rPr lang="en-US" sz="1400" dirty="0"/>
              <a:t>and visiting </a:t>
            </a:r>
            <a:r>
              <a:rPr lang="en-US" sz="1400" dirty="0" smtClean="0"/>
              <a:t>(Tel Aviv University, Prof. Amit Gefen) research </a:t>
            </a:r>
            <a:r>
              <a:rPr lang="en-US" sz="1400" dirty="0"/>
              <a:t>groups are interested in examining mechanisms of medical device-related pressure </a:t>
            </a:r>
            <a:r>
              <a:rPr lang="en-US" sz="1400" dirty="0" smtClean="0"/>
              <a:t>ulcers (MDRPUs), by employing different experimental </a:t>
            </a:r>
            <a:r>
              <a:rPr lang="en-US" sz="1400" dirty="0"/>
              <a:t>techniques </a:t>
            </a:r>
            <a:r>
              <a:rPr lang="en-US" sz="1400" dirty="0" smtClean="0"/>
              <a:t>used in a </a:t>
            </a:r>
            <a:r>
              <a:rPr lang="en-US" sz="1400" dirty="0"/>
              <a:t>clinical </a:t>
            </a:r>
            <a:r>
              <a:rPr lang="en-US" sz="1400" dirty="0" smtClean="0"/>
              <a:t>setting and computational </a:t>
            </a:r>
            <a:r>
              <a:rPr lang="en-US" sz="1400" dirty="0"/>
              <a:t>methodologies to design safe medical devices than can minimize </a:t>
            </a:r>
            <a:r>
              <a:rPr lang="en-US" sz="1400" dirty="0" smtClean="0"/>
              <a:t>the risk for MDRPUs.  </a:t>
            </a:r>
            <a:endParaRPr lang="en-US" sz="1400" dirty="0"/>
          </a:p>
          <a:p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468000" y="904888"/>
            <a:ext cx="3281590" cy="6949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171562" y="926919"/>
            <a:ext cx="642062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1400" dirty="0" smtClean="0"/>
              <a:t>I am grateful to EPUAP</a:t>
            </a:r>
            <a:r>
              <a:rPr lang="en-US" sz="1400" dirty="0"/>
              <a:t> exchange scholarship</a:t>
            </a:r>
            <a:r>
              <a:rPr lang="en-US" sz="1400" dirty="0" smtClean="0"/>
              <a:t> for giving me the opportunity</a:t>
            </a:r>
          </a:p>
          <a:p>
            <a:pPr algn="just" rtl="0"/>
            <a:r>
              <a:rPr lang="en-US" sz="1400" dirty="0" smtClean="0"/>
              <a:t>to gain new knowledge and skills in the field of Medical Device-related Pressure Ulcers,  as well as to network with international collaborators who lead research in the field.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69504" y="-18559"/>
            <a:ext cx="1930071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1200" dirty="0" smtClean="0"/>
              <a:t>18 Jun – 06 July 2018</a:t>
            </a:r>
            <a:endParaRPr lang="en-GB" sz="1200" dirty="0"/>
          </a:p>
          <a:p>
            <a:endParaRPr lang="he-IL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49" t="2483" r="1824" b="1704"/>
          <a:stretch/>
        </p:blipFill>
        <p:spPr>
          <a:xfrm>
            <a:off x="342797" y="1991323"/>
            <a:ext cx="3131708" cy="1800000"/>
          </a:xfrm>
          <a:prstGeom prst="rect">
            <a:avLst/>
          </a:prstGeom>
        </p:spPr>
      </p:pic>
      <p:pic>
        <p:nvPicPr>
          <p:cNvPr id="1032" name="Picture 8" descr="Slikovni rezultat za plane symbol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41"/>
          <a:stretch/>
        </p:blipFill>
        <p:spPr bwMode="auto">
          <a:xfrm flipH="1">
            <a:off x="1622198" y="2643502"/>
            <a:ext cx="74245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Sainsburys Eastleigh supporting Southampton Hospital Char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153" y="2897747"/>
            <a:ext cx="2943037" cy="20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700713" y="5028058"/>
            <a:ext cx="349347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Southampton General Hospital</a:t>
            </a:r>
            <a:endParaRPr lang="he-IL" sz="1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23" b="29845"/>
          <a:stretch/>
        </p:blipFill>
        <p:spPr>
          <a:xfrm>
            <a:off x="4186462" y="6933321"/>
            <a:ext cx="2097688" cy="1512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5211" y="7101213"/>
            <a:ext cx="1956427" cy="1476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130061" y="8489877"/>
            <a:ext cx="29073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Sunny Southampton</a:t>
            </a:r>
            <a:endParaRPr lang="he-IL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-206610" y="8593114"/>
            <a:ext cx="29073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English Tea Ceremony</a:t>
            </a:r>
            <a:endParaRPr lang="he-IL" sz="1200" dirty="0"/>
          </a:p>
        </p:txBody>
      </p:sp>
      <p:sp>
        <p:nvSpPr>
          <p:cNvPr id="3" name="Rectangle 2"/>
          <p:cNvSpPr/>
          <p:nvPr/>
        </p:nvSpPr>
        <p:spPr>
          <a:xfrm>
            <a:off x="-2870735" y="383776"/>
            <a:ext cx="6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The </a:t>
            </a:r>
            <a:r>
              <a:rPr lang="en-US" b="1" u="sng" dirty="0" smtClean="0"/>
              <a:t>EPUAP exchange scholarship</a:t>
            </a:r>
            <a:endParaRPr lang="he-IL" b="1" u="sng" dirty="0"/>
          </a:p>
        </p:txBody>
      </p:sp>
    </p:spTree>
    <p:extLst>
      <p:ext uri="{BB962C8B-B14F-4D97-AF65-F5344CB8AC3E}">
        <p14:creationId xmlns:p14="http://schemas.microsoft.com/office/powerpoint/2010/main" val="37325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7" r="32319"/>
          <a:stretch/>
        </p:blipFill>
        <p:spPr>
          <a:xfrm>
            <a:off x="973187" y="2055666"/>
            <a:ext cx="1904136" cy="176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4144397" y="7180053"/>
            <a:ext cx="1688085" cy="165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396" y="769475"/>
            <a:ext cx="2232000" cy="2976000"/>
          </a:xfrm>
          <a:prstGeom prst="rect">
            <a:avLst/>
          </a:prstGeom>
        </p:spPr>
      </p:pic>
      <p:pic>
        <p:nvPicPr>
          <p:cNvPr id="8" name="Picture 7" descr="C:\Users\prw204\AppData\Local\Microsoft\Windows\INetCache\Content.Outlook\PNVMR6M7\IMG_357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29392" y="4186831"/>
            <a:ext cx="2832269" cy="21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84111" y="6951028"/>
            <a:ext cx="777550" cy="190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9951" y="343689"/>
            <a:ext cx="5414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GB" b="1" dirty="0" smtClean="0"/>
              <a:t>This </a:t>
            </a:r>
            <a:r>
              <a:rPr lang="en-GB" b="1" dirty="0"/>
              <a:t>EPUAP </a:t>
            </a:r>
            <a:r>
              <a:rPr lang="en-GB" b="1" dirty="0" smtClean="0"/>
              <a:t>internship </a:t>
            </a:r>
            <a:r>
              <a:rPr lang="en-GB" b="1" dirty="0"/>
              <a:t>has included research </a:t>
            </a:r>
            <a:r>
              <a:rPr lang="en-GB" b="1" dirty="0" smtClean="0"/>
              <a:t>in</a:t>
            </a:r>
            <a:r>
              <a:rPr lang="en-US" b="1" dirty="0" smtClean="0"/>
              <a:t>:</a:t>
            </a:r>
          </a:p>
          <a:p>
            <a:pPr algn="just" rtl="0"/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282581" y="777260"/>
            <a:ext cx="3509907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1400" b="1" dirty="0" smtClean="0"/>
              <a:t>1. Biomechanics lab </a:t>
            </a:r>
            <a:endParaRPr lang="en-US" sz="1400" dirty="0" smtClean="0"/>
          </a:p>
          <a:p>
            <a:pPr algn="just" rtl="0"/>
            <a:r>
              <a:rPr lang="en-GB" sz="1400" dirty="0" smtClean="0"/>
              <a:t>Physiological </a:t>
            </a:r>
            <a:r>
              <a:rPr lang="en-GB" sz="1400" dirty="0"/>
              <a:t>monitoring of the foot microvasculature, inflammation and seated plantar pressures in healthy and diabetic elderly population. </a:t>
            </a:r>
          </a:p>
          <a:p>
            <a:pPr algn="just" rtl="0"/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282580" y="4324891"/>
            <a:ext cx="3509906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1400" b="1" dirty="0" smtClean="0"/>
              <a:t>2. Biochemistry lab </a:t>
            </a:r>
            <a:endParaRPr lang="en-US" sz="1400" dirty="0" smtClean="0"/>
          </a:p>
          <a:p>
            <a:pPr algn="just" rtl="0"/>
            <a:r>
              <a:rPr lang="en-US" sz="1400" dirty="0"/>
              <a:t>Support experimental research investigating inflammatory biomarkers of skin pre- and post-loading of a range of medical devices. </a:t>
            </a:r>
          </a:p>
          <a:p>
            <a:pPr algn="just" rtl="0"/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170302" y="6119817"/>
            <a:ext cx="350990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1400" b="1" dirty="0"/>
              <a:t>3</a:t>
            </a:r>
            <a:r>
              <a:rPr lang="en-US" sz="1400" b="1" dirty="0" smtClean="0"/>
              <a:t>. Imaging and modelling</a:t>
            </a:r>
            <a:endParaRPr lang="en-US" sz="1400" dirty="0" smtClean="0"/>
          </a:p>
          <a:p>
            <a:pPr marL="342900" indent="-342900" algn="just" rtl="0">
              <a:buAutoNum type="alphaLcParenR"/>
            </a:pPr>
            <a:r>
              <a:rPr lang="en-US" sz="1400" dirty="0" smtClean="0"/>
              <a:t>MRI data analysis - A </a:t>
            </a:r>
            <a:r>
              <a:rPr lang="en-US" sz="1400" dirty="0"/>
              <a:t>series of MRI scans from a small cohort of patients with medical devices in-situ – penile </a:t>
            </a:r>
            <a:r>
              <a:rPr lang="en-US" sz="1400" dirty="0" smtClean="0"/>
              <a:t>clamps were analyzed to establish tissue strains.</a:t>
            </a:r>
          </a:p>
          <a:p>
            <a:pPr marL="342900" indent="-342900" algn="just" rtl="0">
              <a:buFontTx/>
              <a:buAutoNum type="alphaLcParenR"/>
            </a:pPr>
            <a:r>
              <a:rPr lang="en-US" sz="1400" dirty="0" smtClean="0"/>
              <a:t>These data were used to support the development of a </a:t>
            </a:r>
            <a:r>
              <a:rPr lang="en-US" sz="1400" dirty="0"/>
              <a:t>finite element model to predict compression of soft tissues when subjected to a penile clamp </a:t>
            </a:r>
          </a:p>
          <a:p>
            <a:pPr marL="342900" indent="-342900" algn="just" rtl="0">
              <a:buFontTx/>
              <a:buAutoNum type="alphaLcParenR"/>
            </a:pPr>
            <a:r>
              <a:rPr lang="en-US" sz="1400" dirty="0" smtClean="0"/>
              <a:t>I was also able to take part in monitoring </a:t>
            </a:r>
            <a:r>
              <a:rPr lang="en-US" sz="1400" dirty="0"/>
              <a:t>lymphatic activity with near-infrared imaging </a:t>
            </a:r>
            <a:r>
              <a:rPr lang="en-US" sz="1400" dirty="0" smtClean="0"/>
              <a:t>as part of another study.</a:t>
            </a:r>
            <a:endParaRPr lang="en-US" sz="1400" dirty="0"/>
          </a:p>
          <a:p>
            <a:pPr marL="342900" indent="-342900" algn="just" rtl="0">
              <a:buAutoNum type="alphaLcParenR"/>
            </a:pPr>
            <a:endParaRPr lang="en-US" sz="1400" dirty="0"/>
          </a:p>
          <a:p>
            <a:pPr algn="just" rtl="0"/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3567929" y="3755624"/>
            <a:ext cx="239150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Dr. Fran </a:t>
            </a:r>
            <a:r>
              <a:rPr lang="en-US" sz="1200" dirty="0" err="1"/>
              <a:t>Henshaw</a:t>
            </a:r>
            <a:r>
              <a:rPr lang="en-US" sz="1200" dirty="0"/>
              <a:t> </a:t>
            </a:r>
            <a:endParaRPr lang="he-IL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78" y="6349641"/>
            <a:ext cx="28378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1200" dirty="0"/>
              <a:t>Dr. Peter </a:t>
            </a:r>
            <a:r>
              <a:rPr lang="en-US" sz="1200" dirty="0" err="1"/>
              <a:t>Worsley</a:t>
            </a:r>
            <a:r>
              <a:rPr lang="en-US" sz="1200" dirty="0" smtClean="0"/>
              <a:t>, </a:t>
            </a:r>
            <a:r>
              <a:rPr lang="en-US" sz="1200" dirty="0"/>
              <a:t>Dr. Fran </a:t>
            </a:r>
            <a:r>
              <a:rPr lang="en-US" sz="1200" dirty="0" err="1"/>
              <a:t>Henshaw</a:t>
            </a:r>
            <a:r>
              <a:rPr lang="en-US" sz="1200" dirty="0"/>
              <a:t> </a:t>
            </a:r>
            <a:r>
              <a:rPr lang="en-US" sz="1200" dirty="0" smtClean="0"/>
              <a:t>and Lea Cohen (from right to left)</a:t>
            </a:r>
            <a:endParaRPr lang="he-IL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22398" y="8730327"/>
            <a:ext cx="20933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A </a:t>
            </a:r>
            <a:r>
              <a:rPr lang="en-US" sz="1200" dirty="0"/>
              <a:t>finite element model</a:t>
            </a:r>
            <a:endParaRPr lang="he-IL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69504" y="-18559"/>
            <a:ext cx="1930071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1200" dirty="0" smtClean="0"/>
              <a:t>18 Jun – 06 July 2018</a:t>
            </a:r>
            <a:endParaRPr lang="en-GB" sz="12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826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1" y="343689"/>
            <a:ext cx="641372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GB" b="1" dirty="0" smtClean="0"/>
              <a:t>Summary</a:t>
            </a:r>
          </a:p>
          <a:p>
            <a:pPr algn="just" rtl="0"/>
            <a:endParaRPr lang="en-GB" b="1" dirty="0"/>
          </a:p>
          <a:p>
            <a:pPr algn="just" rtl="0"/>
            <a:r>
              <a:rPr lang="en-GB" b="1" dirty="0" smtClean="0"/>
              <a:t>PERSONAL SUMMARY</a:t>
            </a:r>
          </a:p>
          <a:p>
            <a:pPr algn="just" rtl="0"/>
            <a:endParaRPr lang="en-GB" b="1" dirty="0"/>
          </a:p>
          <a:p>
            <a:pPr algn="just" rtl="0"/>
            <a:r>
              <a:rPr lang="en-GB" b="1" dirty="0" smtClean="0"/>
              <a:t>Skills Learnt</a:t>
            </a:r>
          </a:p>
          <a:p>
            <a:pPr marL="285750" indent="-285750" algn="just" rtl="0">
              <a:buFontTx/>
              <a:buChar char="-"/>
            </a:pPr>
            <a:r>
              <a:rPr lang="en-GB" dirty="0" smtClean="0"/>
              <a:t>Biochemistry analysis to detect inflammatory cytokines from loaded skin tissues </a:t>
            </a:r>
          </a:p>
          <a:p>
            <a:pPr marL="285750" indent="-285750" algn="just" rtl="0">
              <a:buFontTx/>
              <a:buChar char="-"/>
            </a:pPr>
            <a:r>
              <a:rPr lang="en-GB" dirty="0" smtClean="0"/>
              <a:t>Lymphatic imaging to assess the effects of load on dermal vessel patency</a:t>
            </a:r>
          </a:p>
          <a:p>
            <a:pPr marL="285750" indent="-285750" algn="just" rtl="0">
              <a:buFontTx/>
              <a:buChar char="-"/>
            </a:pPr>
            <a:r>
              <a:rPr lang="en-GB" dirty="0" smtClean="0"/>
              <a:t>Physiological monitoring of soft tissues, including transcutaneous tissue gases. </a:t>
            </a:r>
          </a:p>
          <a:p>
            <a:pPr marL="285750" indent="-285750" algn="just" rtl="0">
              <a:buFontTx/>
              <a:buChar char="-"/>
            </a:pPr>
            <a:endParaRPr lang="en-GB" dirty="0"/>
          </a:p>
          <a:p>
            <a:pPr algn="just" rtl="0"/>
            <a:r>
              <a:rPr lang="en-GB" b="1" dirty="0" smtClean="0"/>
              <a:t>Skills Shared</a:t>
            </a:r>
          </a:p>
          <a:p>
            <a:pPr marL="285750" indent="-285750" algn="just" rtl="0">
              <a:buFontTx/>
              <a:buChar char="-"/>
            </a:pPr>
            <a:r>
              <a:rPr lang="en-GB" dirty="0" smtClean="0"/>
              <a:t>Image processing and analysis techniques to determine soft tissue strain during medical device application</a:t>
            </a:r>
          </a:p>
          <a:p>
            <a:pPr marL="285750" indent="-285750" algn="just" rtl="0">
              <a:buFontTx/>
              <a:buChar char="-"/>
            </a:pPr>
            <a:r>
              <a:rPr lang="en-GB" dirty="0" smtClean="0"/>
              <a:t>Finite element modelling of medical devices attached to vulnerable tissues</a:t>
            </a:r>
          </a:p>
          <a:p>
            <a:pPr marL="285750" indent="-285750" algn="just" rtl="0">
              <a:buFontTx/>
              <a:buChar char="-"/>
            </a:pPr>
            <a:endParaRPr lang="en-GB" dirty="0"/>
          </a:p>
          <a:p>
            <a:pPr algn="just" rtl="0"/>
            <a:r>
              <a:rPr lang="en-GB" b="1" dirty="0" smtClean="0"/>
              <a:t>Outputs</a:t>
            </a:r>
          </a:p>
          <a:p>
            <a:pPr algn="just" rtl="0"/>
            <a:endParaRPr lang="en-GB" b="1" dirty="0" smtClean="0"/>
          </a:p>
          <a:p>
            <a:pPr algn="just" rtl="0"/>
            <a:r>
              <a:rPr lang="en-GB" b="1" dirty="0" smtClean="0"/>
              <a:t>1</a:t>
            </a:r>
            <a:r>
              <a:rPr lang="en-GB" b="1" dirty="0"/>
              <a:t>. </a:t>
            </a:r>
            <a:r>
              <a:rPr lang="en-GB" b="1" dirty="0" smtClean="0"/>
              <a:t>Lemmens </a:t>
            </a:r>
            <a:r>
              <a:rPr lang="en-GB" b="1" dirty="0"/>
              <a:t>J., Peko Cohen L., Worsley, PR., Everett, </a:t>
            </a:r>
            <a:r>
              <a:rPr lang="en-GB" b="1" dirty="0" err="1"/>
              <a:t>C.,Broadbridge</a:t>
            </a:r>
            <a:r>
              <a:rPr lang="en-GB" b="1" dirty="0"/>
              <a:t> J., Gefen, A., Rees R, Drake M,  Macaulay, M., Fader, M., Bader, DL. Magnetic Resonance Imaging to estimate Tissue deformations during penile clamp application. BMC Urology</a:t>
            </a:r>
            <a:endParaRPr lang="en-US" b="1" dirty="0" smtClean="0"/>
          </a:p>
          <a:p>
            <a:pPr algn="just" rtl="0"/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969504" y="-18559"/>
            <a:ext cx="1930071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1200" dirty="0" smtClean="0"/>
              <a:t>18 Jun – 06 July 2018</a:t>
            </a:r>
            <a:endParaRPr lang="en-GB" sz="12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137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86404</TotalTime>
  <Words>422</Words>
  <Application>Microsoft Office PowerPoint</Application>
  <PresentationFormat>On-screen Show (4:3)</PresentationFormat>
  <Paragraphs>42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Ayelet</dc:creator>
  <cp:lastModifiedBy>Karolina | Codan-Consulting</cp:lastModifiedBy>
  <cp:revision>693</cp:revision>
  <dcterms:created xsi:type="dcterms:W3CDTF">2012-11-01T10:06:00Z</dcterms:created>
  <dcterms:modified xsi:type="dcterms:W3CDTF">2019-02-05T10:35:07Z</dcterms:modified>
</cp:coreProperties>
</file>